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Anek Latin"/>
      <p:regular r:id="rId32"/>
      <p:bold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Anek Latin SemiBol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AnekLatin-bold.fntdata"/><Relationship Id="rId10" Type="http://schemas.openxmlformats.org/officeDocument/2006/relationships/slide" Target="slides/slide5.xml"/><Relationship Id="rId32" Type="http://schemas.openxmlformats.org/officeDocument/2006/relationships/font" Target="fonts/AnekLatin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AnekLatinSemiBold-bold.fntdata"/><Relationship Id="rId16" Type="http://schemas.openxmlformats.org/officeDocument/2006/relationships/slide" Target="slides/slide11.xml"/><Relationship Id="rId38" Type="http://schemas.openxmlformats.org/officeDocument/2006/relationships/font" Target="fonts/AnekLatinSemiBol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4b209e4f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4b209e4f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34cc3205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34cc3205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e1257564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e1257564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e1257564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0e1257564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0e1257564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0e1257564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e1257564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0e1257564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e5d19367c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e5d19367c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5d19367c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e5d19367c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e8bf0966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e8bf0966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8bf0966b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e8bf0966b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e69bd1fe9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e69bd1fe9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51f1fbdf2_2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51f1fbdf2_2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e69bd1fe9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e69bd1fe9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e69bd1fe9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e69bd1fe9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69bd1fe99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69bd1fe99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e4c0c957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e4c0c957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69bd1fe99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69bd1fe99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5d19367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e5d19367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4b209e4fc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4b209e4fc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e125756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e125756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f4b209e4fc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f4b209e4fc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e256574e7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e256574e7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1ec5321e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1ec5321e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11ec5321e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11ec5321e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4b209e4fc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4b209e4fc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0e1257564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0e1257564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lack.com/shortcuts/Ft074T5U0YN7/376b77199a0a1e9c0f138210386810b9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hyperlink" Target="https://docs.google.com/spreadsheets/d/1wS-yTFow5FUiHJaXewKW-mLMpnDAic_Zqo7kymN8qUc/edit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hyperlink" Target="https://docs.google.com/spreadsheets/d/1iULsL_pB-BAJHOPuUdK4mU7oeTSqsN8bZY_noMyefzY/edit?usp=sharing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27.png"/><Relationship Id="rId5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Relationship Id="rId6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join.slack.com/share/enQtNzI5NzgzMTQ1NzA2MC1lNGE4MzY2Zjg0ZmQ3OWI4MDBiYTRlZGNjOWNkZWZkODA2MmZmYzAxMTJhZWY3OTBiZWE4MGY5NWMxMTZhMzhm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Relationship Id="rId4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71400" y="775250"/>
            <a:ext cx="7657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Manual para o uso do balcão de atendimento</a:t>
            </a:r>
            <a:endParaRPr b="1" sz="26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8450" y="4595935"/>
            <a:ext cx="645901" cy="110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Configuração do forms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497675" y="852275"/>
            <a:ext cx="80010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Foi usado o fluxo de trabalho do Slack para criar o forms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Esse Fluxo de trabalho pode ser enviado para qualquer pessoa ou canal dentro do Slack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O Fluxo realiza sozinho a inserção dos dados preenchidos na planilha de atendimento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Segue o link - </a:t>
            </a:r>
            <a:r>
              <a:rPr lang="pt-BR" sz="1100" u="sng">
                <a:solidFill>
                  <a:schemeClr val="hlink"/>
                </a:solidFill>
                <a:hlinkClick r:id="rId3"/>
              </a:rPr>
              <a:t>Abertura de chamado Growth Ops 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9037" y="1592900"/>
            <a:ext cx="6365925" cy="31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571500" y="92250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Onde vai a informação?</a:t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Quando é aberto um novo chamado todas as </a:t>
            </a:r>
            <a:r>
              <a:rPr lang="pt-BR" sz="1100">
                <a:solidFill>
                  <a:schemeClr val="accent4"/>
                </a:solidFill>
              </a:rPr>
              <a:t>informações </a:t>
            </a:r>
            <a:r>
              <a:rPr lang="pt-BR" sz="1100">
                <a:solidFill>
                  <a:srgbClr val="27213D"/>
                </a:solidFill>
              </a:rPr>
              <a:t>que foram colocadas serão enviadas para uma </a:t>
            </a:r>
            <a:r>
              <a:rPr lang="pt-BR" sz="1100">
                <a:solidFill>
                  <a:schemeClr val="accent4"/>
                </a:solidFill>
              </a:rPr>
              <a:t>planilha </a:t>
            </a:r>
            <a:r>
              <a:rPr lang="pt-BR" sz="1100">
                <a:solidFill>
                  <a:srgbClr val="27213D"/>
                </a:solidFill>
              </a:rPr>
              <a:t>que contém </a:t>
            </a:r>
            <a:r>
              <a:rPr lang="pt-BR" sz="1100">
                <a:solidFill>
                  <a:schemeClr val="accent4"/>
                </a:solidFill>
              </a:rPr>
              <a:t>todo os</a:t>
            </a:r>
            <a:r>
              <a:rPr lang="pt-BR" sz="1100">
                <a:solidFill>
                  <a:schemeClr val="accent4"/>
                </a:solidFill>
              </a:rPr>
              <a:t> dados</a:t>
            </a:r>
            <a:r>
              <a:rPr lang="pt-BR" sz="1100">
                <a:solidFill>
                  <a:srgbClr val="27213D"/>
                </a:solidFill>
              </a:rPr>
              <a:t> de todos os chamados que foram abertos</a:t>
            </a:r>
            <a:endParaRPr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571500" y="148680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Essa planilha não precisa de nenhuma alteração ou necessidade de atualização, tudo está sendo feito de forma automática por meio de um Script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475" y="3152575"/>
            <a:ext cx="8839200" cy="135859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909600" y="2345725"/>
            <a:ext cx="75324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27213D"/>
                </a:solidFill>
              </a:rPr>
              <a:t>Para acesso a essa planilha segue o link: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u="sng">
                <a:solidFill>
                  <a:schemeClr val="hlink"/>
                </a:solidFill>
                <a:hlinkClick r:id="rId5"/>
              </a:rPr>
              <a:t>https://docs.google.com/spreadsheets/d/1wS-yTFow5FUiHJaXewKW-mLMpnDAic_Zqo7kymN8qUc/edit?usp=sharing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571500" y="92250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Como funciona a automação?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O código foi feito pelo google Script, o qual proporciona uma ótima </a:t>
            </a:r>
            <a:r>
              <a:rPr lang="pt-BR" sz="1100">
                <a:solidFill>
                  <a:srgbClr val="27213D"/>
                </a:solidFill>
              </a:rPr>
              <a:t>integração</a:t>
            </a:r>
            <a:r>
              <a:rPr lang="pt-BR" sz="1100">
                <a:solidFill>
                  <a:srgbClr val="27213D"/>
                </a:solidFill>
              </a:rPr>
              <a:t> entre os sistemas google, a automação é executada a cada 5 minutos e tem como função criar uma Issue no Jira para tudo que estiver com status de </a:t>
            </a:r>
            <a:r>
              <a:rPr lang="pt-BR" sz="1100">
                <a:solidFill>
                  <a:schemeClr val="accent4"/>
                </a:solidFill>
              </a:rPr>
              <a:t>Incluir</a:t>
            </a:r>
            <a:r>
              <a:rPr lang="pt-BR" sz="1100">
                <a:solidFill>
                  <a:srgbClr val="27213D"/>
                </a:solidFill>
              </a:rPr>
              <a:t>.</a:t>
            </a:r>
            <a:endParaRPr sz="11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>
            <a:off x="571500" y="148680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Além de criar uma nova Issue, o código irá sempre atualizar a planilha quando executar, ou seja, as alterações feitas no Jira irão automaticamente para planilha.</a:t>
            </a:r>
            <a:endParaRPr sz="11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571500" y="211242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Caso seja necessário rodar o código de forma manual podemos fazer isso pela planilha de atendimento, segue a instrução: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27275"/>
            <a:ext cx="8839202" cy="91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/>
          <p:nvPr/>
        </p:nvSpPr>
        <p:spPr>
          <a:xfrm>
            <a:off x="4358575" y="3390563"/>
            <a:ext cx="1593900" cy="190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24"/>
          <p:cNvCxnSpPr/>
          <p:nvPr/>
        </p:nvCxnSpPr>
        <p:spPr>
          <a:xfrm rot="10800000">
            <a:off x="5985275" y="3632725"/>
            <a:ext cx="577800" cy="622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548825" y="69885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Criação da Issue no Jira e SLA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Quando é criada uma nova issue no Jira a automação irá sempre atribuir o Status como </a:t>
            </a:r>
            <a:r>
              <a:rPr lang="pt-BR" sz="1100">
                <a:solidFill>
                  <a:schemeClr val="accent4"/>
                </a:solidFill>
              </a:rPr>
              <a:t>Quarentena </a:t>
            </a:r>
            <a:r>
              <a:rPr lang="pt-BR" sz="1100">
                <a:solidFill>
                  <a:srgbClr val="27213D"/>
                </a:solidFill>
              </a:rPr>
              <a:t>e prioridade como </a:t>
            </a:r>
            <a:r>
              <a:rPr lang="pt-BR" sz="1100">
                <a:solidFill>
                  <a:schemeClr val="accent4"/>
                </a:solidFill>
              </a:rPr>
              <a:t>média</a:t>
            </a:r>
            <a:r>
              <a:rPr lang="pt-BR" sz="1100">
                <a:solidFill>
                  <a:srgbClr val="27213D"/>
                </a:solidFill>
              </a:rPr>
              <a:t>, mas o responsável será referente a planilha de SLA</a:t>
            </a:r>
            <a:endParaRPr sz="11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25" y="1263150"/>
            <a:ext cx="3238625" cy="19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/>
          <p:nvPr/>
        </p:nvSpPr>
        <p:spPr>
          <a:xfrm>
            <a:off x="4476300" y="1423925"/>
            <a:ext cx="40962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S</a:t>
            </a:r>
            <a:r>
              <a:rPr lang="pt-BR" sz="1100">
                <a:solidFill>
                  <a:srgbClr val="27213D"/>
                </a:solidFill>
              </a:rPr>
              <a:t>empre s</a:t>
            </a:r>
            <a:r>
              <a:rPr lang="pt-BR" sz="1100">
                <a:solidFill>
                  <a:srgbClr val="27213D"/>
                </a:solidFill>
              </a:rPr>
              <a:t>erá </a:t>
            </a:r>
            <a:r>
              <a:rPr lang="pt-BR" sz="1100">
                <a:solidFill>
                  <a:srgbClr val="27213D"/>
                </a:solidFill>
              </a:rPr>
              <a:t>atribuído </a:t>
            </a:r>
            <a:r>
              <a:rPr lang="pt-BR" sz="1100">
                <a:solidFill>
                  <a:srgbClr val="27213D"/>
                </a:solidFill>
              </a:rPr>
              <a:t>por padrão a pessoa responsável pela demanda.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525" y="3398450"/>
            <a:ext cx="5159525" cy="15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/>
        </p:nvSpPr>
        <p:spPr>
          <a:xfrm>
            <a:off x="4476300" y="2034838"/>
            <a:ext cx="40962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Caso houver uma alteração do responsável no Jira, o código também estará atualizando a planilha de atendimento.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3" name="Google Shape;163;p25"/>
          <p:cNvSpPr txBox="1"/>
          <p:nvPr/>
        </p:nvSpPr>
        <p:spPr>
          <a:xfrm>
            <a:off x="4476300" y="2805450"/>
            <a:ext cx="37746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900"/>
              <a:buChar char="●"/>
            </a:pPr>
            <a:r>
              <a:rPr lang="pt-BR" sz="900">
                <a:solidFill>
                  <a:srgbClr val="27213D"/>
                </a:solidFill>
              </a:rPr>
              <a:t>Link planilha SLA: </a:t>
            </a:r>
            <a:r>
              <a:rPr lang="pt-BR" sz="900" u="sng">
                <a:solidFill>
                  <a:schemeClr val="hlink"/>
                </a:solidFill>
                <a:hlinkClick r:id="rId6"/>
              </a:rPr>
              <a:t>https://docs.google.com/spreadsheets/d/1iULsL_pB-BAJHOPuUdK4mU7oeTSqsN8bZY_noMyefzY/edit?usp=sharing</a:t>
            </a:r>
            <a:br>
              <a:rPr lang="pt-BR" sz="900">
                <a:solidFill>
                  <a:srgbClr val="27213D"/>
                </a:solidFill>
              </a:rPr>
            </a:b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69" name="Google Shape;169;p26"/>
          <p:cNvSpPr txBox="1"/>
          <p:nvPr/>
        </p:nvSpPr>
        <p:spPr>
          <a:xfrm>
            <a:off x="497675" y="8522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Automação de envio de mensagem para o solicitante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Um ponto muito importante é informar a pessoa da criação do chamado, o status e andamento do problema, dentro do Jira foi adicionado o campo de Growth Ops Service Desk, que está destinado somente aos chamados, nele contém o e-mail da pessoa que solicitou a demanda. Com isso podemos enviar mensagens personalizadas para a pessoa que abriu o chamado.</a:t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/>
        </p:nvSpPr>
        <p:spPr>
          <a:xfrm>
            <a:off x="571500" y="1563500"/>
            <a:ext cx="83967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27213D"/>
                </a:solidFill>
              </a:rPr>
              <a:t>Automação para Status:</a:t>
            </a:r>
            <a:endParaRPr b="1" sz="1100">
              <a:solidFill>
                <a:srgbClr val="27213D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Issue criada:</a:t>
            </a:r>
            <a:r>
              <a:rPr lang="pt-BR" sz="1100">
                <a:solidFill>
                  <a:srgbClr val="27213D"/>
                </a:solidFill>
              </a:rPr>
              <a:t> Avisa que foi criada a Issue, contém ID </a:t>
            </a:r>
            <a:r>
              <a:rPr lang="pt-BR" sz="1100">
                <a:solidFill>
                  <a:srgbClr val="27213D"/>
                </a:solidFill>
              </a:rPr>
              <a:t>da Issue</a:t>
            </a:r>
            <a:r>
              <a:rPr lang="pt-BR" sz="1100">
                <a:solidFill>
                  <a:srgbClr val="27213D"/>
                </a:solidFill>
              </a:rPr>
              <a:t> e o responsável.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Desenvolvimento:</a:t>
            </a:r>
            <a:r>
              <a:rPr lang="pt-BR" sz="1100">
                <a:solidFill>
                  <a:srgbClr val="27213D"/>
                </a:solidFill>
              </a:rPr>
              <a:t> Informa que o problema está sendo visto, </a:t>
            </a:r>
            <a:r>
              <a:rPr lang="pt-BR" sz="1100">
                <a:solidFill>
                  <a:srgbClr val="27213D"/>
                </a:solidFill>
              </a:rPr>
              <a:t>contém</a:t>
            </a:r>
            <a:r>
              <a:rPr lang="pt-BR" sz="1100">
                <a:solidFill>
                  <a:srgbClr val="27213D"/>
                </a:solidFill>
              </a:rPr>
              <a:t>  ID </a:t>
            </a:r>
            <a:r>
              <a:rPr lang="pt-BR" sz="1100">
                <a:solidFill>
                  <a:srgbClr val="27213D"/>
                </a:solidFill>
              </a:rPr>
              <a:t>da Issue </a:t>
            </a:r>
            <a:r>
              <a:rPr lang="pt-BR" sz="1100">
                <a:solidFill>
                  <a:srgbClr val="27213D"/>
                </a:solidFill>
              </a:rPr>
              <a:t>e o responsável.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Validação</a:t>
            </a:r>
            <a:r>
              <a:rPr lang="pt-BR" sz="1100">
                <a:solidFill>
                  <a:srgbClr val="27213D"/>
                </a:solidFill>
              </a:rPr>
              <a:t>: Problema já está em validação e contato deve ser feito em </a:t>
            </a:r>
            <a:r>
              <a:rPr b="1" lang="pt-BR" sz="1100">
                <a:solidFill>
                  <a:srgbClr val="27213D"/>
                </a:solidFill>
              </a:rPr>
              <a:t>9 Horas úteis</a:t>
            </a:r>
            <a:r>
              <a:rPr lang="pt-BR" sz="1100">
                <a:solidFill>
                  <a:srgbClr val="27213D"/>
                </a:solidFill>
              </a:rPr>
              <a:t>, </a:t>
            </a:r>
            <a:r>
              <a:rPr lang="pt-BR" sz="1100">
                <a:solidFill>
                  <a:srgbClr val="27213D"/>
                </a:solidFill>
              </a:rPr>
              <a:t>contém </a:t>
            </a:r>
            <a:r>
              <a:rPr lang="pt-BR" sz="1100">
                <a:solidFill>
                  <a:srgbClr val="27213D"/>
                </a:solidFill>
              </a:rPr>
              <a:t>ID </a:t>
            </a:r>
            <a:r>
              <a:rPr lang="pt-BR" sz="1100">
                <a:solidFill>
                  <a:srgbClr val="27213D"/>
                </a:solidFill>
              </a:rPr>
              <a:t>da Issue </a:t>
            </a:r>
            <a:r>
              <a:rPr lang="pt-BR" sz="1100">
                <a:solidFill>
                  <a:srgbClr val="27213D"/>
                </a:solidFill>
              </a:rPr>
              <a:t>e o responsável.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Concluído</a:t>
            </a:r>
            <a:r>
              <a:rPr lang="pt-BR" sz="1100">
                <a:solidFill>
                  <a:srgbClr val="27213D"/>
                </a:solidFill>
              </a:rPr>
              <a:t>: Resolvido o problema, </a:t>
            </a:r>
            <a:r>
              <a:rPr lang="pt-BR" sz="1100">
                <a:solidFill>
                  <a:srgbClr val="27213D"/>
                </a:solidFill>
              </a:rPr>
              <a:t>contém </a:t>
            </a:r>
            <a:r>
              <a:rPr lang="pt-BR" sz="1100">
                <a:solidFill>
                  <a:srgbClr val="27213D"/>
                </a:solidFill>
              </a:rPr>
              <a:t>ID </a:t>
            </a:r>
            <a:r>
              <a:rPr lang="pt-BR" sz="1100">
                <a:solidFill>
                  <a:srgbClr val="27213D"/>
                </a:solidFill>
              </a:rPr>
              <a:t>da Issue.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Backlog</a:t>
            </a:r>
            <a:r>
              <a:rPr lang="pt-BR" sz="1100">
                <a:solidFill>
                  <a:srgbClr val="27213D"/>
                </a:solidFill>
              </a:rPr>
              <a:t>: Chamado arquivado, solicitado para que seja entrado em contato, contém ID da issue.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chemeClr val="accent4"/>
                </a:solidFill>
              </a:rPr>
              <a:t>Cancelado</a:t>
            </a:r>
            <a:r>
              <a:rPr lang="pt-BR" sz="1100">
                <a:solidFill>
                  <a:srgbClr val="27213D"/>
                </a:solidFill>
              </a:rPr>
              <a:t>: Chamado não pode ser atendido, contém ID da issue e o responsável.</a:t>
            </a:r>
            <a:endParaRPr sz="1100">
              <a:solidFill>
                <a:srgbClr val="27213D"/>
              </a:solidFill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3077850" y="2995550"/>
            <a:ext cx="2988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dk2"/>
                </a:solidFill>
              </a:rPr>
              <a:t>Segue um exemplo</a:t>
            </a:r>
            <a:endParaRPr b="1" sz="1500">
              <a:solidFill>
                <a:schemeClr val="dk2"/>
              </a:solidFill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4500" y="3306400"/>
            <a:ext cx="4935000" cy="179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79" name="Google Shape;179;p27"/>
          <p:cNvSpPr txBox="1"/>
          <p:nvPr/>
        </p:nvSpPr>
        <p:spPr>
          <a:xfrm>
            <a:off x="497675" y="8522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Data prevista de conclusão - para o </a:t>
            </a:r>
            <a:r>
              <a:rPr lang="pt-BR" sz="1200">
                <a:solidFill>
                  <a:srgbClr val="FF9900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solicitante</a:t>
            </a:r>
            <a:endParaRPr sz="1200">
              <a:solidFill>
                <a:srgbClr val="FF9900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Além do aviso sobre o status temos o aviso sobre a data prevista para a conclusão do chamado.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Esse aviso é separado em 2 etapas:</a:t>
            </a:r>
            <a:endParaRPr sz="1100">
              <a:solidFill>
                <a:srgbClr val="27213D"/>
              </a:solidFill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○"/>
            </a:pPr>
            <a:r>
              <a:rPr b="1" lang="pt-BR" sz="1100">
                <a:solidFill>
                  <a:srgbClr val="27213D"/>
                </a:solidFill>
              </a:rPr>
              <a:t>1º Aviso padrão de primeira previsão</a:t>
            </a:r>
            <a:endParaRPr b="1" sz="1100">
              <a:solidFill>
                <a:srgbClr val="27213D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571500" y="26704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○"/>
            </a:pPr>
            <a:r>
              <a:rPr b="1" lang="pt-BR" sz="1100">
                <a:solidFill>
                  <a:srgbClr val="27213D"/>
                </a:solidFill>
              </a:rPr>
              <a:t>2</a:t>
            </a:r>
            <a:r>
              <a:rPr b="1" lang="pt-BR" sz="1100">
                <a:solidFill>
                  <a:srgbClr val="27213D"/>
                </a:solidFill>
              </a:rPr>
              <a:t>º Aviso por cada atualização do campo de data</a:t>
            </a:r>
            <a:endParaRPr b="1" sz="1100">
              <a:solidFill>
                <a:srgbClr val="27213D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7213D"/>
              </a:solidFill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571500" y="44472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Esse aviso é referente ao campo de </a:t>
            </a:r>
            <a:r>
              <a:rPr b="1" lang="pt-BR" sz="1100">
                <a:solidFill>
                  <a:srgbClr val="27213D"/>
                </a:solidFill>
              </a:rPr>
              <a:t>Data Previsão Service Desk, </a:t>
            </a:r>
            <a:r>
              <a:rPr lang="pt-BR" sz="1100">
                <a:solidFill>
                  <a:srgbClr val="27213D"/>
                </a:solidFill>
              </a:rPr>
              <a:t>que somente deve ser preenchido quando existir uma estimativa do tempo de conclusão.</a:t>
            </a:r>
            <a:endParaRPr sz="18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4513" y="1416575"/>
            <a:ext cx="6147079" cy="12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4525" y="2945074"/>
            <a:ext cx="6147075" cy="12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497675" y="8522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Campo de data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Segue em sequência o campo que deve ser preenchido com a data a qual foi prevista para a finalização do chamado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A mensagem sobre essa atualização na data de entrega é totalmente automática e somente precisamos preencher o campo.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3050" y="1819425"/>
            <a:ext cx="3077825" cy="271193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8"/>
          <p:cNvSpPr/>
          <p:nvPr/>
        </p:nvSpPr>
        <p:spPr>
          <a:xfrm>
            <a:off x="1585425" y="3355325"/>
            <a:ext cx="906000" cy="443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28"/>
          <p:cNvCxnSpPr/>
          <p:nvPr/>
        </p:nvCxnSpPr>
        <p:spPr>
          <a:xfrm>
            <a:off x="255725" y="3572675"/>
            <a:ext cx="1102800" cy="8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5" name="Google Shape;195;p28"/>
          <p:cNvSpPr txBox="1"/>
          <p:nvPr/>
        </p:nvSpPr>
        <p:spPr>
          <a:xfrm>
            <a:off x="5698775" y="1979950"/>
            <a:ext cx="3463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É esperado que em até</a:t>
            </a:r>
            <a:r>
              <a:rPr b="1" lang="pt-BR" sz="1100">
                <a:solidFill>
                  <a:srgbClr val="27213D"/>
                </a:solidFill>
              </a:rPr>
              <a:t> 9H úteis uma estimativa tenha sido preenchida</a:t>
            </a:r>
            <a:r>
              <a:rPr lang="pt-BR" sz="1100">
                <a:solidFill>
                  <a:srgbClr val="27213D"/>
                </a:solidFill>
              </a:rPr>
              <a:t>, para assim o solicitante poder ficar informado.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Também foi criados avisos para quem está atendendo o chamado.</a:t>
            </a:r>
            <a:endParaRPr sz="1100">
              <a:solidFill>
                <a:srgbClr val="27213D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234650" y="844975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Avisos</a:t>
            </a:r>
            <a:r>
              <a:rPr b="1" lang="pt-BR" sz="1100">
                <a:solidFill>
                  <a:srgbClr val="27213D"/>
                </a:solidFill>
              </a:rPr>
              <a:t> que serão enviados aos responsáveis dos chamados - Previsão de conclusão</a:t>
            </a:r>
            <a:endParaRPr b="1"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/>
          <p:cNvSpPr txBox="1"/>
          <p:nvPr/>
        </p:nvSpPr>
        <p:spPr>
          <a:xfrm>
            <a:off x="143250" y="566246"/>
            <a:ext cx="3514200" cy="40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4H - Após a abertura</a:t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8H - Após a abertura</a:t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Fora do prazo de abertura</a:t>
            </a:r>
            <a:endParaRPr b="1" sz="1800">
              <a:solidFill>
                <a:schemeClr val="dk2"/>
              </a:solidFill>
            </a:endParaRPr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325" y="1409275"/>
            <a:ext cx="7673589" cy="9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325" y="2704825"/>
            <a:ext cx="7540950" cy="986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325" y="4098150"/>
            <a:ext cx="7331656" cy="9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234650" y="844975"/>
            <a:ext cx="80010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Avisos que serão enviados aos responsáveis dos chamados - Chegando na data passada para o solicitante</a:t>
            </a:r>
            <a:endParaRPr b="1"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Quando a data estimada para a conclusão do chamado está chegando também é enviado avisos, sendo eles 1 dia antes, no dia e após a data.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Por exemplo, com uma data prevista para o dia 27/06/2024, será enviado no dia 26/06/2024 um aviso que está chegando a data prevista de conclusão.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No do dia 27 será avisado que a data prevista já chegou.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No dia 28 será informado que o prazo estipulado já foi ultrapassado.</a:t>
            </a:r>
            <a:endParaRPr sz="1100">
              <a:solidFill>
                <a:srgbClr val="2721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39800"/>
            <a:ext cx="8839199" cy="1047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413" y="2015525"/>
            <a:ext cx="8829675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/>
        </p:nvSpPr>
        <p:spPr>
          <a:xfrm>
            <a:off x="513050" y="1973428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Como encontrar os chamados abertos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221" name="Google Shape;22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1086900" y="1802107"/>
            <a:ext cx="6970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O Balcão de atendimento é uma ferramenta do time de   Growth Ops que centraliza e facilita a comunicação de demandas em um só lugar</a:t>
            </a:r>
            <a:endParaRPr b="1" sz="2200">
              <a:solidFill>
                <a:schemeClr val="lt1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</p:spTree>
  </p:cSld>
  <p:clrMapOvr>
    <a:masterClrMapping/>
  </p:clrMapOvr>
  <mc:AlternateContent>
    <mc:Choice Requires="p14">
      <p:transition p14:dur="100">
        <p:push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Como encontrar os chamados abertos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548825" y="83035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Etapas: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Font typeface="Anek Latin SemiBold"/>
              <a:buChar char="●"/>
            </a:pPr>
            <a:r>
              <a:rPr lang="pt-BR" sz="1100">
                <a:solidFill>
                  <a:srgbClr val="27213D"/>
                </a:solidFill>
              </a:rPr>
              <a:t>Quando é aberto um novo chamado, ele vai estar atribuído para a pessoa responsável, mas ainda não vai estar dentro da Sprint.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Para encontrar o chamado basta pesquisar pelo status de </a:t>
            </a:r>
            <a:r>
              <a:rPr b="1" lang="pt-BR" sz="1100">
                <a:solidFill>
                  <a:srgbClr val="27213D"/>
                </a:solidFill>
              </a:rPr>
              <a:t>quarentena</a:t>
            </a:r>
            <a:r>
              <a:rPr lang="pt-BR" sz="1100">
                <a:solidFill>
                  <a:srgbClr val="27213D"/>
                </a:solidFill>
              </a:rPr>
              <a:t>, que é o status padrão de quando se abre um chamado.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225" y="1584175"/>
            <a:ext cx="4084101" cy="32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/>
        </p:nvSpPr>
        <p:spPr>
          <a:xfrm>
            <a:off x="5749900" y="1892275"/>
            <a:ext cx="306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b="1" lang="pt-BR" sz="1100">
                <a:solidFill>
                  <a:srgbClr val="27213D"/>
                </a:solidFill>
              </a:rPr>
              <a:t>1º Acessar a aba de itens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31" name="Google Shape;231;p32"/>
          <p:cNvSpPr/>
          <p:nvPr/>
        </p:nvSpPr>
        <p:spPr>
          <a:xfrm>
            <a:off x="825575" y="4215625"/>
            <a:ext cx="1059300" cy="233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2" name="Google Shape;232;p32"/>
          <p:cNvCxnSpPr/>
          <p:nvPr/>
        </p:nvCxnSpPr>
        <p:spPr>
          <a:xfrm flipH="1" rot="10800000">
            <a:off x="131500" y="4522450"/>
            <a:ext cx="613800" cy="453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Como encontrar os chamados abertos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38" name="Google Shape;238;p33"/>
          <p:cNvSpPr txBox="1"/>
          <p:nvPr/>
        </p:nvSpPr>
        <p:spPr>
          <a:xfrm>
            <a:off x="548825" y="83035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Etapas: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Com isso podemos ver todos os itens criados e que estão atribuídos com o status de quarentena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88" y="1549050"/>
            <a:ext cx="5204485" cy="344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3"/>
          <p:cNvSpPr/>
          <p:nvPr/>
        </p:nvSpPr>
        <p:spPr>
          <a:xfrm>
            <a:off x="3667875" y="3938000"/>
            <a:ext cx="1059300" cy="233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33"/>
          <p:cNvCxnSpPr>
            <a:endCxn id="241" idx="3"/>
          </p:cNvCxnSpPr>
          <p:nvPr/>
        </p:nvCxnSpPr>
        <p:spPr>
          <a:xfrm rot="10800000">
            <a:off x="4727175" y="4054700"/>
            <a:ext cx="708900" cy="516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3" name="Google Shape;243;p33"/>
          <p:cNvSpPr txBox="1"/>
          <p:nvPr/>
        </p:nvSpPr>
        <p:spPr>
          <a:xfrm>
            <a:off x="6290550" y="2048550"/>
            <a:ext cx="248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27213D"/>
                </a:solidFill>
              </a:rPr>
              <a:t>2º Aplicar o filtro de Quarentena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Como encontrar os chamados abertos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49" name="Google Shape;249;p34"/>
          <p:cNvSpPr txBox="1"/>
          <p:nvPr/>
        </p:nvSpPr>
        <p:spPr>
          <a:xfrm>
            <a:off x="548825" y="83035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Etapas: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Neste momento é possível analisar e ver se existem chamados abertos e que ainda não foram retirados de quarentena.</a:t>
            </a:r>
            <a:endParaRPr sz="1100">
              <a:solidFill>
                <a:srgbClr val="27213D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100">
                <a:solidFill>
                  <a:srgbClr val="27213D"/>
                </a:solidFill>
              </a:rPr>
              <a:t>Outra possibilidade, é mover agora esse item para backlog ou até mesmo para a sprint mais atual daquele momento.</a:t>
            </a:r>
            <a:endParaRPr sz="1100">
              <a:solidFill>
                <a:srgbClr val="27213D"/>
              </a:solidFill>
            </a:endParaRPr>
          </a:p>
        </p:txBody>
      </p:sp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7613" y="1639700"/>
            <a:ext cx="6868775" cy="31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/>
        </p:nvSpPr>
        <p:spPr>
          <a:xfrm>
            <a:off x="1490700" y="1320250"/>
            <a:ext cx="6162600" cy="1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Importante é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sempre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manter o canal de comunicação focalizado no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Slack,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para as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repostas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dos chamados.</a:t>
            </a:r>
            <a:endParaRPr b="1" sz="2200">
              <a:solidFill>
                <a:schemeClr val="lt1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marR="0" rtl="0" algn="l">
              <a:lnSpc>
                <a:spcPct val="10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Acompanhamento dos chamados</a:t>
            </a:r>
            <a:endParaRPr b="1" sz="2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263" name="Google Shape;263;p36"/>
          <p:cNvSpPr txBox="1"/>
          <p:nvPr/>
        </p:nvSpPr>
        <p:spPr>
          <a:xfrm>
            <a:off x="548825" y="830350"/>
            <a:ext cx="8001000" cy="15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100"/>
              <a:buChar char="●"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Para o melhor acompanhamento dos chamados que vão sendo abertos foi criado o canal no Slack </a:t>
            </a:r>
            <a:r>
              <a:rPr lang="pt-BR" sz="1200">
                <a:solidFill>
                  <a:schemeClr val="accent1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#interno-balcão-atendimento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chemeClr val="hlink"/>
                </a:solidFill>
                <a:latin typeface="Anek Latin SemiBold"/>
                <a:ea typeface="Anek Latin SemiBold"/>
                <a:cs typeface="Anek Latin SemiBold"/>
                <a:sym typeface="Anek Latin SemiBold"/>
                <a:hlinkClick r:id="rId3"/>
              </a:rPr>
              <a:t>https://join.slack.com/share/enQtNzI5NzgzMTQ1NzA2MC1lNGE4MzY2Zjg0ZmQ3OWI4MDBiYTRlZGNjOWNkZWZkODA2MmZmYzAxMTJhZWY3OTBiZWE4MGY5NWMxMTZhMzhm</a:t>
            </a:r>
            <a:endParaRPr sz="1200">
              <a:solidFill>
                <a:schemeClr val="accent1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264" name="Google Shape;26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8402" y="2158300"/>
            <a:ext cx="5587199" cy="28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550" y="239650"/>
            <a:ext cx="8245018" cy="466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/>
        </p:nvSpPr>
        <p:spPr>
          <a:xfrm>
            <a:off x="3922200" y="3802850"/>
            <a:ext cx="4650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Obrigado!</a:t>
            </a:r>
            <a:endParaRPr b="1" sz="30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277" name="Google Shape;27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8450" y="565824"/>
            <a:ext cx="645901" cy="110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513050" y="1973428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abertura do Chamado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de abertura de chamado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571500" y="922500"/>
            <a:ext cx="8001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 SemiBold"/>
                <a:ea typeface="Anek Latin SemiBold"/>
                <a:cs typeface="Anek Latin SemiBold"/>
                <a:sym typeface="Anek Latin SemiBold"/>
              </a:rPr>
              <a:t>Para Abrir um novo basta estar dentro do canal</a:t>
            </a:r>
            <a:r>
              <a:rPr b="1"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 </a:t>
            </a:r>
            <a:r>
              <a:rPr b="1" lang="pt-BR" sz="1200">
                <a:solidFill>
                  <a:schemeClr val="accent1"/>
                </a:solidFill>
                <a:latin typeface="Anek Latin"/>
                <a:ea typeface="Anek Latin"/>
                <a:cs typeface="Anek Latin"/>
                <a:sym typeface="Anek Latin"/>
              </a:rPr>
              <a:t>#balcao-atendimento-growth-ops</a:t>
            </a:r>
            <a:endParaRPr b="1" sz="1200">
              <a:solidFill>
                <a:schemeClr val="accent1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13D"/>
              </a:solidFill>
              <a:latin typeface="Anek Latin SemiBold"/>
              <a:ea typeface="Anek Latin SemiBold"/>
              <a:cs typeface="Anek Latin SemiBold"/>
              <a:sym typeface="Anek Latin SemiBold"/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422688" y="2387100"/>
            <a:ext cx="829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Passo 1) - Clicar em Abertura de chamado Growth ops</a:t>
            </a:r>
            <a:endParaRPr b="1"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cxnSp>
        <p:nvCxnSpPr>
          <p:cNvPr id="76" name="Google Shape;76;p16"/>
          <p:cNvCxnSpPr/>
          <p:nvPr/>
        </p:nvCxnSpPr>
        <p:spPr>
          <a:xfrm rot="10800000">
            <a:off x="4888925" y="3534525"/>
            <a:ext cx="577800" cy="622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3266" y="2756400"/>
            <a:ext cx="6177474" cy="746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3294975" y="3297838"/>
            <a:ext cx="1593900" cy="190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571500" y="322253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de abertura de chamado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84588" y="717050"/>
            <a:ext cx="829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Passo 2) - Preencher o formulário - Segue um exemplo de como preencher corretamente</a:t>
            </a:r>
            <a:endParaRPr b="1"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738750" y="1127447"/>
            <a:ext cx="39444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Alguns detalhes:</a:t>
            </a:r>
            <a:endParaRPr b="1"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300"/>
              <a:buFont typeface="Anek Latin"/>
              <a:buChar char="●"/>
            </a:pPr>
            <a:r>
              <a:rPr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Verificar se seu e-mail está preenchido corretamente.</a:t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300"/>
              <a:buFont typeface="Anek Latin"/>
              <a:buChar char="●"/>
            </a:pPr>
            <a:r>
              <a:rPr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Assunto será considerado apenas 1, caso 2 sejam escolhidos,  somente o  1º será considerado.</a:t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300"/>
              <a:buFont typeface="Anek Latin"/>
              <a:buChar char="●"/>
            </a:pPr>
            <a:r>
              <a:rPr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Colocar o máximo de informações na descrição.</a:t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300"/>
              <a:buFont typeface="Anek Latin"/>
              <a:buChar char="●"/>
            </a:pPr>
            <a:r>
              <a:rPr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Sempre que necessário adicione tabelas, </a:t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imagens ou documentos que ajudem na resolução do chamado.</a:t>
            </a:r>
            <a:endParaRPr sz="13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600" y="1127450"/>
            <a:ext cx="3977150" cy="39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571500" y="206078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de abertura de chamado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73888" y="721300"/>
            <a:ext cx="829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Passo 3) - Clicar em Submit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cxnSp>
        <p:nvCxnSpPr>
          <p:cNvPr id="95" name="Google Shape;95;p18"/>
          <p:cNvCxnSpPr/>
          <p:nvPr/>
        </p:nvCxnSpPr>
        <p:spPr>
          <a:xfrm flipH="1">
            <a:off x="5384450" y="1370838"/>
            <a:ext cx="1030200" cy="1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513" y="1090600"/>
            <a:ext cx="1857375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/>
          <p:nvPr/>
        </p:nvSpPr>
        <p:spPr>
          <a:xfrm>
            <a:off x="4526900" y="1215150"/>
            <a:ext cx="740700" cy="369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331588" y="1860025"/>
            <a:ext cx="829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Com isso o seu chamado foi criado e enviado para o time de GrowthOps para ser analisado!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331588" y="2570463"/>
            <a:ext cx="829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Após o envio do chamado o time de Ops analisará o problema e dentro de 9H úteis estaremos dando um retorno sobre primeira previsão de resolução.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388" y="3183537"/>
            <a:ext cx="7817220" cy="1714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/>
        </p:nvSpPr>
        <p:spPr>
          <a:xfrm>
            <a:off x="571500" y="206078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de abertura de chamado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273888" y="721300"/>
            <a:ext cx="829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Próximos passos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339688" y="1006963"/>
            <a:ext cx="8298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200"/>
              <a:buFont typeface="Anek Latin"/>
              <a:buChar char="●"/>
            </a:pPr>
            <a:r>
              <a:rPr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Assim que possível nosso time entrará em contato para entender melhor as necessidades e detalhes do chamado.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7213D"/>
              </a:buClr>
              <a:buSzPts val="1200"/>
              <a:buFont typeface="Anek Latin"/>
              <a:buChar char="●"/>
            </a:pPr>
            <a:r>
              <a:rPr lang="pt-BR" sz="1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Sempre que o status do chamado for atualizado será enviado um e-mail com informações base e com quem está sendo visto o problema.</a:t>
            </a:r>
            <a:endParaRPr sz="12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313" y="2381775"/>
            <a:ext cx="7955375" cy="17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1490700" y="1320250"/>
            <a:ext cx="6162600" cy="1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Lembrar de colocar o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máximo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de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informações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nas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descrições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dos chamados e 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manter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o 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Slack</a:t>
            </a:r>
            <a:r>
              <a:rPr b="1" lang="pt-BR" sz="2200">
                <a:solidFill>
                  <a:schemeClr val="lt1"/>
                </a:solidFill>
                <a:latin typeface="Anek Latin"/>
                <a:ea typeface="Anek Latin"/>
                <a:cs typeface="Anek Latin"/>
                <a:sym typeface="Anek Latin"/>
              </a:rPr>
              <a:t> como canal de</a:t>
            </a:r>
            <a:r>
              <a:rPr b="1" lang="pt-BR" sz="2200">
                <a:solidFill>
                  <a:srgbClr val="FF9900"/>
                </a:solidFill>
                <a:latin typeface="Anek Latin"/>
                <a:ea typeface="Anek Latin"/>
                <a:cs typeface="Anek Latin"/>
                <a:sym typeface="Anek Latin"/>
              </a:rPr>
              <a:t> comunicação.</a:t>
            </a:r>
            <a:endParaRPr b="1" sz="2200">
              <a:solidFill>
                <a:schemeClr val="lt1"/>
              </a:solidFill>
              <a:latin typeface="Anek Latin"/>
              <a:ea typeface="Anek Latin"/>
              <a:cs typeface="Anek Latin"/>
              <a:sym typeface="Anek Latin"/>
            </a:endParaRPr>
          </a:p>
          <a:p>
            <a:pPr indent="0" lvl="0" marL="0" marR="0" rtl="0" algn="l">
              <a:lnSpc>
                <a:spcPct val="10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7FC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/>
        </p:nvSpPr>
        <p:spPr>
          <a:xfrm>
            <a:off x="513050" y="1973428"/>
            <a:ext cx="80010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27213D"/>
                </a:solidFill>
                <a:latin typeface="Anek Latin"/>
                <a:ea typeface="Anek Latin"/>
                <a:cs typeface="Anek Latin"/>
                <a:sym typeface="Anek Latin"/>
              </a:rPr>
              <a:t>Processo para atendimento e funcionalidades</a:t>
            </a:r>
            <a:endParaRPr b="1" sz="2400">
              <a:solidFill>
                <a:srgbClr val="27213D"/>
              </a:solidFill>
              <a:latin typeface="Anek Latin"/>
              <a:ea typeface="Anek Latin"/>
              <a:cs typeface="Anek Latin"/>
              <a:sym typeface="Anek Latin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9820" y="4604425"/>
            <a:ext cx="174957" cy="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